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A916"/>
    <a:srgbClr val="180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6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BAEA-DB4E-416E-B55B-AD6AAC94D805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B3E2-66ED-4898-8EE7-8B535C25C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3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BAEA-DB4E-416E-B55B-AD6AAC94D805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B3E2-66ED-4898-8EE7-8B535C25C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96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BAEA-DB4E-416E-B55B-AD6AAC94D805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B3E2-66ED-4898-8EE7-8B535C25C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6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BAEA-DB4E-416E-B55B-AD6AAC94D805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B3E2-66ED-4898-8EE7-8B535C25C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05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BAEA-DB4E-416E-B55B-AD6AAC94D805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B3E2-66ED-4898-8EE7-8B535C25C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2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BAEA-DB4E-416E-B55B-AD6AAC94D805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B3E2-66ED-4898-8EE7-8B535C25C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4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BAEA-DB4E-416E-B55B-AD6AAC94D805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B3E2-66ED-4898-8EE7-8B535C25C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3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BAEA-DB4E-416E-B55B-AD6AAC94D805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B3E2-66ED-4898-8EE7-8B535C25C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BAEA-DB4E-416E-B55B-AD6AAC94D805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B3E2-66ED-4898-8EE7-8B535C25C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1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BAEA-DB4E-416E-B55B-AD6AAC94D805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B3E2-66ED-4898-8EE7-8B535C25C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34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BAEA-DB4E-416E-B55B-AD6AAC94D805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B3E2-66ED-4898-8EE7-8B535C25C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6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5BAEA-DB4E-416E-B55B-AD6AAC94D805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0B3E2-66ED-4898-8EE7-8B535C25C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4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721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33846" y="384462"/>
            <a:ext cx="7897090" cy="6099465"/>
          </a:xfrm>
          <a:prstGeom prst="roundRect">
            <a:avLst/>
          </a:prstGeom>
          <a:solidFill>
            <a:schemeClr val="lt1">
              <a:alpha val="86000"/>
            </a:schemeClr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63400" y="764462"/>
            <a:ext cx="6437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rgbClr val="7030A0"/>
                </a:solidFill>
                <a:latin typeface="Action Jackson" panose="00000400000000000000" pitchFamily="2" charset="0"/>
              </a:rPr>
              <a:t>Cute Animal idioms</a:t>
            </a:r>
            <a:endParaRPr lang="en-US" sz="4000" b="1" cap="none" spc="0" dirty="0">
              <a:ln/>
              <a:solidFill>
                <a:srgbClr val="7030A0"/>
              </a:solidFill>
              <a:effectLst/>
              <a:latin typeface="Action Jackson" panose="000004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0" y="1472349"/>
            <a:ext cx="3039186" cy="3039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784669" y="1678310"/>
            <a:ext cx="7444931" cy="46474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en-US" sz="4400" b="1" u="sng" dirty="0" smtClean="0">
                <a:ln/>
                <a:solidFill>
                  <a:srgbClr val="1802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The elephant in the room</a:t>
            </a: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สำนวนนี้หมายถึง </a:t>
            </a:r>
            <a:endParaRPr lang="en-US" sz="28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ปัญหาใหญ่ที่ทุกคนรู้ดีว่ามีอยู่ </a:t>
            </a:r>
            <a:endParaRPr lang="en-US" sz="28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หรือมีบางเรื่องที่ผิดปกติมากๆ เกิดขึ้น</a:t>
            </a:r>
            <a:r>
              <a:rPr lang="en-US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/>
            </a:r>
            <a:br>
              <a:rPr lang="en-US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</a:br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 แต่ทุกคนหลีกเลี่ยงที่จะพูดและทำเป็นมองไม่เห็น </a:t>
            </a:r>
            <a:endParaRPr lang="en-US" sz="28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เปรียบเสมือนว่า </a:t>
            </a:r>
            <a:endParaRPr lang="en-US" sz="28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มีช้างอยู่ในห้องแต่ทุกคนในห้องก็ไม่มีใครพูดถึงช้าง</a:t>
            </a:r>
          </a:p>
          <a:p>
            <a:pPr algn="r"/>
            <a:r>
              <a:rPr lang="en-US" sz="2800" b="1" dirty="0" smtClean="0">
                <a:ln/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Ex. I don't want to ask the question right now, </a:t>
            </a:r>
          </a:p>
          <a:p>
            <a:pPr algn="r"/>
            <a:r>
              <a:rPr lang="en-US" sz="2800" b="1" dirty="0" smtClean="0">
                <a:ln/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but the fact is the big elephant in the room.</a:t>
            </a:r>
          </a:p>
          <a:p>
            <a:pPr algn="r"/>
            <a:r>
              <a:rPr lang="en-US" sz="28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(</a:t>
            </a:r>
            <a:r>
              <a:rPr lang="th-TH" sz="28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ฉันไม่อยากจะถามอะไรตอนนี้ แต่ความจริงก็คือเรากำลังมีปัญหาใหญ่มาก)</a:t>
            </a:r>
            <a:endParaRPr lang="en-US" sz="2800" b="1" cap="none" spc="0" dirty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78" y="4212514"/>
            <a:ext cx="2651413" cy="265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67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721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33846" y="384462"/>
            <a:ext cx="7897090" cy="6099465"/>
          </a:xfrm>
          <a:prstGeom prst="roundRect">
            <a:avLst/>
          </a:prstGeom>
          <a:solidFill>
            <a:schemeClr val="lt1">
              <a:alpha val="86000"/>
            </a:schemeClr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63400" y="764462"/>
            <a:ext cx="6437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rgbClr val="7030A0"/>
                </a:solidFill>
                <a:latin typeface="Action Jackson" panose="00000400000000000000" pitchFamily="2" charset="0"/>
              </a:rPr>
              <a:t>Cute Animal idioms</a:t>
            </a:r>
            <a:endParaRPr lang="en-US" sz="4000" b="1" cap="none" spc="0" dirty="0">
              <a:ln/>
              <a:solidFill>
                <a:srgbClr val="7030A0"/>
              </a:solidFill>
              <a:effectLst/>
              <a:latin typeface="Action Jackson" panose="000004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0" y="1472349"/>
            <a:ext cx="3039186" cy="3039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784669" y="1678310"/>
            <a:ext cx="7444931" cy="44319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en-US" sz="6600" b="1" u="sng" dirty="0" smtClean="0">
                <a:ln/>
                <a:solidFill>
                  <a:srgbClr val="1802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Sick As A Parrot </a:t>
            </a:r>
            <a:endParaRPr lang="th-TH" sz="36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36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ป่วยเป็นนกแก้ว</a:t>
            </a:r>
          </a:p>
          <a:p>
            <a:pPr algn="r"/>
            <a:r>
              <a:rPr lang="th-TH" sz="36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หมายถึง ผิดหวังมาก</a:t>
            </a:r>
            <a:endParaRPr lang="en-US" sz="36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endParaRPr lang="th-TH" sz="36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36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ตัวอย่าง </a:t>
            </a:r>
            <a:r>
              <a:rPr lang="en-US" sz="36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I was sick as a parrot after </a:t>
            </a:r>
          </a:p>
          <a:p>
            <a:pPr algn="r"/>
            <a:r>
              <a:rPr lang="en-US" sz="36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Man United lost last night. </a:t>
            </a:r>
          </a:p>
          <a:p>
            <a:pPr algn="r"/>
            <a:r>
              <a:rPr lang="en-US" sz="36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(</a:t>
            </a:r>
            <a:r>
              <a:rPr lang="th-TH" sz="36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ฉันผิดหวังมากเลยหลังจากแมนยูแพ้เมื่อคืน)</a:t>
            </a:r>
            <a:endParaRPr lang="th-TH" sz="2800" b="1" dirty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05" y="4273715"/>
            <a:ext cx="2651413" cy="265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721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33846" y="384462"/>
            <a:ext cx="7897090" cy="6099465"/>
          </a:xfrm>
          <a:prstGeom prst="roundRect">
            <a:avLst/>
          </a:prstGeom>
          <a:solidFill>
            <a:schemeClr val="lt1">
              <a:alpha val="86000"/>
            </a:schemeClr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63400" y="764462"/>
            <a:ext cx="6437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rgbClr val="7030A0"/>
                </a:solidFill>
                <a:latin typeface="Action Jackson" panose="00000400000000000000" pitchFamily="2" charset="0"/>
              </a:rPr>
              <a:t>Cute Animal idioms</a:t>
            </a:r>
            <a:endParaRPr lang="en-US" sz="4000" b="1" cap="none" spc="0" dirty="0">
              <a:ln/>
              <a:solidFill>
                <a:srgbClr val="7030A0"/>
              </a:solidFill>
              <a:effectLst/>
              <a:latin typeface="Action Jackson" panose="000004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0" y="1472349"/>
            <a:ext cx="3039186" cy="3039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784669" y="1678310"/>
            <a:ext cx="7444931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en-US" sz="6000" b="1" u="sng" dirty="0" smtClean="0">
                <a:ln/>
                <a:solidFill>
                  <a:srgbClr val="1802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Eat like a horse</a:t>
            </a:r>
          </a:p>
          <a:p>
            <a:pPr algn="r"/>
            <a:r>
              <a:rPr lang="th-TH" sz="40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กินอย่างกับม้า </a:t>
            </a:r>
            <a:endParaRPr lang="en-US" sz="40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40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สำนวนนี้ ใช้กับคนที่กินเยอะ </a:t>
            </a:r>
            <a:endParaRPr lang="en-US" sz="40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40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กินจุ กินไม่รู้จักอิ่ม</a:t>
            </a:r>
          </a:p>
          <a:p>
            <a:pPr algn="r"/>
            <a:endParaRPr lang="th-TH" sz="40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en-US" sz="40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Ex. That man eats like a horse.</a:t>
            </a:r>
          </a:p>
          <a:p>
            <a:pPr algn="r"/>
            <a:r>
              <a:rPr lang="en-US" sz="40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(</a:t>
            </a:r>
            <a:r>
              <a:rPr lang="th-TH" sz="40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ผู้ชายคนนั้นกินจุอย่างกับม้า)</a:t>
            </a:r>
            <a:endParaRPr lang="en-US" sz="4000" b="1" cap="none" spc="0" dirty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05" y="4273715"/>
            <a:ext cx="2651413" cy="265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5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721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33846" y="384462"/>
            <a:ext cx="7897090" cy="6099465"/>
          </a:xfrm>
          <a:prstGeom prst="roundRect">
            <a:avLst/>
          </a:prstGeom>
          <a:solidFill>
            <a:schemeClr val="lt1">
              <a:alpha val="86000"/>
            </a:schemeClr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63400" y="764462"/>
            <a:ext cx="6437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rgbClr val="7030A0"/>
                </a:solidFill>
                <a:latin typeface="Action Jackson" panose="00000400000000000000" pitchFamily="2" charset="0"/>
              </a:rPr>
              <a:t>Cute Animal idioms</a:t>
            </a:r>
            <a:endParaRPr lang="en-US" sz="4000" b="1" cap="none" spc="0" dirty="0">
              <a:ln/>
              <a:solidFill>
                <a:srgbClr val="7030A0"/>
              </a:solidFill>
              <a:effectLst/>
              <a:latin typeface="Action Jackson" panose="000004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0" y="1472349"/>
            <a:ext cx="3039186" cy="3039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784669" y="1678310"/>
            <a:ext cx="7444931" cy="48628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en-US" sz="5400" b="1" u="sng" dirty="0" smtClean="0">
                <a:ln/>
                <a:solidFill>
                  <a:srgbClr val="1802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Ants in yours pants</a:t>
            </a:r>
          </a:p>
          <a:p>
            <a:pPr algn="r"/>
            <a:r>
              <a:rPr lang="th-TH" sz="32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สำนวนนี้ หมายถึงคนที่อยู่นิ่งไม่ได้ </a:t>
            </a:r>
            <a:endParaRPr lang="en-US" sz="32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32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อยู่เฉยไม่ได้ มีท่าทีลุกลี้ลุกลนอยู่ตลอดเวลา</a:t>
            </a:r>
            <a:endParaRPr lang="en-US" sz="32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32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เพราะกำลังตื่นเต้น กังวลกับบางสิ่งบางอย่าง</a:t>
            </a:r>
            <a:endParaRPr lang="en-US" sz="32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32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ในใจเปรียบเหมือนถ้ามีมดอยู่ในกางเกง </a:t>
            </a:r>
            <a:endParaRPr lang="en-US" sz="32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32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เราคงอยู่นิ่ง ๆ กันไม่ได้แน่ ๆ เลย</a:t>
            </a:r>
          </a:p>
          <a:p>
            <a:pPr algn="r"/>
            <a:endParaRPr lang="th-TH" sz="32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en-US" sz="32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Ex. Relax, you’ve really got ants in your pants!</a:t>
            </a:r>
          </a:p>
          <a:p>
            <a:pPr algn="r"/>
            <a:r>
              <a:rPr lang="en-US" sz="28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(</a:t>
            </a:r>
            <a:r>
              <a:rPr lang="th-TH" sz="28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ผ่อนคลายหน่อยน่า ลูกดูลุกลี้ลุกลนจริง ๆ เลย!)</a:t>
            </a:r>
            <a:endParaRPr lang="en-US" sz="2800" b="1" cap="none" spc="0" dirty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05" y="4273715"/>
            <a:ext cx="2651413" cy="265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5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721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33846" y="384462"/>
            <a:ext cx="7897090" cy="6099465"/>
          </a:xfrm>
          <a:prstGeom prst="roundRect">
            <a:avLst/>
          </a:prstGeom>
          <a:solidFill>
            <a:schemeClr val="lt1">
              <a:alpha val="86000"/>
            </a:schemeClr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63400" y="764462"/>
            <a:ext cx="6437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rgbClr val="7030A0"/>
                </a:solidFill>
                <a:latin typeface="Action Jackson" panose="00000400000000000000" pitchFamily="2" charset="0"/>
              </a:rPr>
              <a:t>Cute Animal idioms</a:t>
            </a:r>
            <a:endParaRPr lang="en-US" sz="4000" b="1" cap="none" spc="0" dirty="0">
              <a:ln/>
              <a:solidFill>
                <a:srgbClr val="7030A0"/>
              </a:solidFill>
              <a:effectLst/>
              <a:latin typeface="Action Jackson" panose="000004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0" y="1472349"/>
            <a:ext cx="3039186" cy="3039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784669" y="1678310"/>
            <a:ext cx="7444931" cy="42165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en-US" sz="7200" b="1" u="sng" dirty="0" smtClean="0">
                <a:ln/>
                <a:solidFill>
                  <a:srgbClr val="1802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 Duck Face</a:t>
            </a:r>
          </a:p>
          <a:p>
            <a:pPr algn="r"/>
            <a:r>
              <a:rPr lang="th-TH" sz="44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หมายถึง การทำท่าจือปาก </a:t>
            </a:r>
          </a:p>
          <a:p>
            <a:pPr algn="r"/>
            <a:r>
              <a:rPr lang="th-TH" sz="44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(ริมฝีปากยื่นออกไป)</a:t>
            </a:r>
          </a:p>
          <a:p>
            <a:pPr algn="r"/>
            <a:endParaRPr lang="th-TH" sz="44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28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ตัวอย่าง</a:t>
            </a:r>
            <a:r>
              <a:rPr lang="en-US" sz="28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 Ying is obsessed with taking duck face </a:t>
            </a:r>
            <a:r>
              <a:rPr lang="en-US" sz="2800" b="1" dirty="0" err="1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selfies</a:t>
            </a:r>
            <a:r>
              <a:rPr lang="en-US" sz="28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.</a:t>
            </a:r>
          </a:p>
          <a:p>
            <a:pPr algn="r"/>
            <a:r>
              <a:rPr lang="en-US" sz="36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(</a:t>
            </a:r>
            <a:r>
              <a:rPr lang="th-TH" sz="36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หญิงกำลังหมกหมุ่นกับการเซลฟีจือปาก)</a:t>
            </a:r>
            <a:endParaRPr lang="en-US" sz="3600" b="1" cap="none" spc="0" dirty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05" y="4273715"/>
            <a:ext cx="2651413" cy="265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7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721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33846" y="384462"/>
            <a:ext cx="7897090" cy="6099465"/>
          </a:xfrm>
          <a:prstGeom prst="roundRect">
            <a:avLst/>
          </a:prstGeom>
          <a:solidFill>
            <a:schemeClr val="lt1">
              <a:alpha val="86000"/>
            </a:schemeClr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63400" y="764462"/>
            <a:ext cx="6437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rgbClr val="7030A0"/>
                </a:solidFill>
                <a:latin typeface="Action Jackson" panose="00000400000000000000" pitchFamily="2" charset="0"/>
              </a:rPr>
              <a:t>Cute Animal idioms</a:t>
            </a:r>
            <a:endParaRPr lang="en-US" sz="4000" b="1" cap="none" spc="0" dirty="0">
              <a:ln/>
              <a:solidFill>
                <a:srgbClr val="7030A0"/>
              </a:solidFill>
              <a:effectLst/>
              <a:latin typeface="Action Jackson" panose="000004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0" y="1472349"/>
            <a:ext cx="3039186" cy="3039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784669" y="1678310"/>
            <a:ext cx="7444931" cy="45858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en-US" sz="4000" b="1" u="sng" dirty="0" smtClean="0">
                <a:ln/>
                <a:solidFill>
                  <a:srgbClr val="1802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Let the cat out of the bag</a:t>
            </a: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สำนวนนี้แปลว่า เปิดเผยความลับออกมา </a:t>
            </a: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มีที่มาจากในสมัยโบราณของอังกฤษพ่อค้าจะใส่</a:t>
            </a: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ลูกหมูไว้ในถุงที่ปิดมิดชิด มองไม่เห็นข้างใน </a:t>
            </a: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จึงมีพ่อค้าบางคนแอบเอาแมวมาใส่ถุงไว้แทน </a:t>
            </a: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แล้วหลอกขายว่าเป็นหมู การบอกให้ปล่อยแมว</a:t>
            </a: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ออกมาจากถุง ก็คือ การเปิดเผยความลับ การสารภาพออกมา</a:t>
            </a:r>
          </a:p>
          <a:p>
            <a:pPr algn="r"/>
            <a:endParaRPr lang="th-TH" sz="28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en-US" sz="28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Ex. I worry one of them will let the cat out of the bag.</a:t>
            </a:r>
          </a:p>
          <a:p>
            <a:pPr algn="r"/>
            <a:r>
              <a:rPr lang="en-US" sz="28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(</a:t>
            </a:r>
            <a:r>
              <a:rPr lang="th-TH" sz="28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ฉันกังวลว่า หนึ่งในพวกเราจะเผยความลับนี้)</a:t>
            </a:r>
            <a:endParaRPr lang="en-US" sz="2800" b="1" cap="none" spc="0" dirty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05" y="4273715"/>
            <a:ext cx="2651413" cy="265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62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721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33846" y="384462"/>
            <a:ext cx="7897090" cy="6099465"/>
          </a:xfrm>
          <a:prstGeom prst="roundRect">
            <a:avLst/>
          </a:prstGeom>
          <a:solidFill>
            <a:schemeClr val="lt1">
              <a:alpha val="86000"/>
            </a:schemeClr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63400" y="764462"/>
            <a:ext cx="6437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rgbClr val="7030A0"/>
                </a:solidFill>
                <a:latin typeface="Action Jackson" panose="00000400000000000000" pitchFamily="2" charset="0"/>
              </a:rPr>
              <a:t>Cute Animal idioms</a:t>
            </a:r>
            <a:endParaRPr lang="en-US" sz="4000" b="1" cap="none" spc="0" dirty="0">
              <a:ln/>
              <a:solidFill>
                <a:srgbClr val="7030A0"/>
              </a:solidFill>
              <a:effectLst/>
              <a:latin typeface="Action Jackson" panose="000004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0" y="1472349"/>
            <a:ext cx="3039186" cy="3039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784669" y="1678310"/>
            <a:ext cx="7444931" cy="44627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en-US" sz="6000" b="1" u="sng" cap="none" spc="0" dirty="0" smtClean="0">
                <a:ln/>
                <a:solidFill>
                  <a:srgbClr val="1802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At a snail’s pace</a:t>
            </a:r>
          </a:p>
          <a:p>
            <a:pPr algn="r"/>
            <a:r>
              <a:rPr lang="th-TH" sz="2800" b="1" cap="none" spc="0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เมื่อนึกถึงหอยทากทุกคนก็จะรู้ว่าเป็นสัตว์ที่</a:t>
            </a:r>
          </a:p>
          <a:p>
            <a:pPr algn="r"/>
            <a:r>
              <a:rPr lang="th-TH" sz="2800" b="1" cap="none" spc="0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เคลื่อนที่เชื่องข้า ใช้ชีวิตอยู่ในพื้นที่ของตัวเองเลย</a:t>
            </a:r>
          </a:p>
          <a:p>
            <a:pPr algn="r"/>
            <a:r>
              <a:rPr lang="th-TH" sz="2800" b="1" cap="none" spc="0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ไม่จำเป็นต้องเร่งรีบอะไร </a:t>
            </a:r>
          </a:p>
          <a:p>
            <a:pPr algn="r"/>
            <a:r>
              <a:rPr lang="th-TH" sz="2800" b="1" cap="none" spc="0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สำนวนนี้จึงหมายถึงคนที่ทำงานช้ามาก </a:t>
            </a:r>
          </a:p>
          <a:p>
            <a:pPr algn="r"/>
            <a:r>
              <a:rPr lang="th-TH" sz="2800" b="1" cap="none" spc="0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หรือบางทีอาจจะเป็นความขี้เกียจนิดหน่อย </a:t>
            </a:r>
          </a:p>
          <a:p>
            <a:pPr algn="r"/>
            <a:r>
              <a:rPr lang="th-TH" sz="2800" b="1" cap="none" spc="0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เช่น </a:t>
            </a:r>
            <a:r>
              <a:rPr lang="en-US" sz="28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Harry</a:t>
            </a:r>
            <a:r>
              <a:rPr lang="en-US" sz="2800" b="1" cap="none" spc="0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 never finishes any work on time </a:t>
            </a:r>
            <a:endParaRPr lang="th-TH" sz="2800" b="1" cap="none" spc="0" dirty="0" smtClean="0">
              <a:ln/>
              <a:solidFill>
                <a:srgbClr val="07A9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en-US" sz="2800" b="1" cap="none" spc="0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because she works at a snail’s pace.</a:t>
            </a:r>
            <a:r>
              <a:rPr lang="en-US" sz="2800" b="1" cap="none" spc="0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 </a:t>
            </a:r>
            <a:endParaRPr lang="th-TH" sz="2800" b="1" cap="none" spc="0" dirty="0" smtClean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28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แฮร์รี่</a:t>
            </a:r>
            <a:r>
              <a:rPr lang="th-TH" sz="2800" b="1" cap="none" spc="0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ไม่เคยทำงานเสร็จตรงเวลาเพราะว่าเธอทำงานช้าอย่างคลาน</a:t>
            </a:r>
            <a:endParaRPr lang="en-US" sz="2800" b="1" cap="none" spc="0" dirty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05" y="4273715"/>
            <a:ext cx="2651413" cy="265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00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721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33846" y="384462"/>
            <a:ext cx="7897090" cy="6099465"/>
          </a:xfrm>
          <a:prstGeom prst="roundRect">
            <a:avLst/>
          </a:prstGeom>
          <a:solidFill>
            <a:schemeClr val="lt1">
              <a:alpha val="86000"/>
            </a:schemeClr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63400" y="764462"/>
            <a:ext cx="6437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rgbClr val="7030A0"/>
                </a:solidFill>
                <a:latin typeface="Action Jackson" panose="00000400000000000000" pitchFamily="2" charset="0"/>
              </a:rPr>
              <a:t>Cute Animal idioms</a:t>
            </a:r>
            <a:endParaRPr lang="en-US" sz="4000" b="1" cap="none" spc="0" dirty="0">
              <a:ln/>
              <a:solidFill>
                <a:srgbClr val="7030A0"/>
              </a:solidFill>
              <a:effectLst/>
              <a:latin typeface="Action Jackson" panose="000004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0" y="1472349"/>
            <a:ext cx="3039186" cy="3039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784669" y="1678310"/>
            <a:ext cx="7444931" cy="43704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en-US" sz="6600" b="1" u="sng" dirty="0" smtClean="0">
                <a:ln/>
                <a:solidFill>
                  <a:srgbClr val="1802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Busy as a bee</a:t>
            </a:r>
          </a:p>
          <a:p>
            <a:pPr algn="r"/>
            <a:endParaRPr lang="th-TH" sz="36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36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แปลได้ง่ายๆ ว่ามีงานยุ่งมาก </a:t>
            </a:r>
          </a:p>
          <a:p>
            <a:pPr algn="r"/>
            <a:endParaRPr lang="th-TH" sz="2800" b="1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endParaRPr lang="th-TH" sz="28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28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เช่น </a:t>
            </a:r>
            <a:r>
              <a:rPr lang="en-US" sz="28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I have so much work to do this afternoon. </a:t>
            </a:r>
            <a:endParaRPr lang="th-TH" sz="2800" b="1" dirty="0" smtClean="0">
              <a:ln/>
              <a:solidFill>
                <a:srgbClr val="07A9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en-US" sz="28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I’m going to be as busy as a bee. </a:t>
            </a:r>
            <a:endParaRPr lang="th-TH" sz="2800" b="1" dirty="0" smtClean="0">
              <a:ln/>
              <a:solidFill>
                <a:srgbClr val="07A9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28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บ่ายนี้ฉันมีงานเยอะแยะที่ต้องจัดการ ฉันจะยุ่งมากๆ เลย</a:t>
            </a:r>
            <a:endParaRPr lang="en-US" sz="2800" b="1" cap="none" spc="0" dirty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05" y="4273715"/>
            <a:ext cx="2651413" cy="265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2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721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33846" y="384462"/>
            <a:ext cx="7897090" cy="6099465"/>
          </a:xfrm>
          <a:prstGeom prst="roundRect">
            <a:avLst/>
          </a:prstGeom>
          <a:solidFill>
            <a:schemeClr val="lt1">
              <a:alpha val="86000"/>
            </a:schemeClr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63400" y="764462"/>
            <a:ext cx="6437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rgbClr val="7030A0"/>
                </a:solidFill>
                <a:latin typeface="Action Jackson" panose="00000400000000000000" pitchFamily="2" charset="0"/>
              </a:rPr>
              <a:t>Cute Animal idioms</a:t>
            </a:r>
            <a:endParaRPr lang="en-US" sz="4000" b="1" cap="none" spc="0" dirty="0">
              <a:ln/>
              <a:solidFill>
                <a:srgbClr val="7030A0"/>
              </a:solidFill>
              <a:effectLst/>
              <a:latin typeface="Action Jackson" panose="000004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0" y="1472349"/>
            <a:ext cx="3039186" cy="3039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784669" y="1678310"/>
            <a:ext cx="7444931" cy="50475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en-US" sz="5400" b="1" u="sng" dirty="0" smtClean="0">
                <a:ln/>
                <a:solidFill>
                  <a:srgbClr val="1802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snake in the grass </a:t>
            </a:r>
            <a:endParaRPr lang="th-TH" sz="28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คือ คนขี้โกงหรือคนเจ้าเล่ห์</a:t>
            </a: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โดยตามสัญชาตญาณของงูแล้วนั้น มักจะหลบ</a:t>
            </a: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ซ่อนตัวตามต้นไม้ใบหญ้าและจูโจ่มเหยื่อ </a:t>
            </a: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แล้วกินเข้าไปเป็นอาหาร ทำให้งูถูกนำมาเปรียบเทียบ</a:t>
            </a:r>
          </a:p>
          <a:p>
            <a:pPr algn="r"/>
            <a:r>
              <a:rPr lang="th-TH" sz="28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ในความหมายที่ว่าเจ้าเล่ห์คบไม่ได้ </a:t>
            </a:r>
            <a:r>
              <a:rPr lang="th-TH" sz="20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 </a:t>
            </a:r>
          </a:p>
          <a:p>
            <a:pPr algn="r"/>
            <a:r>
              <a:rPr lang="th-TH" sz="20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 </a:t>
            </a:r>
          </a:p>
          <a:p>
            <a:pPr algn="r"/>
            <a:r>
              <a:rPr lang="en-US" sz="32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She is such a snake in the grass, she can do anything for her own benefit.</a:t>
            </a:r>
            <a:endParaRPr lang="th-TH" sz="3200" b="1" dirty="0" smtClean="0">
              <a:ln/>
              <a:solidFill>
                <a:srgbClr val="07A9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28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หล่อนเป็นคนขี้โกง หล่อนสามารถทำทุกวิถีทางเพื่อที่จะได้ผลประโยชน์</a:t>
            </a:r>
            <a:endParaRPr lang="th-TH" sz="2000" b="1" dirty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endParaRPr lang="th-TH" sz="16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05" y="4273715"/>
            <a:ext cx="2651413" cy="265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49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721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33846" y="384462"/>
            <a:ext cx="7897090" cy="6099465"/>
          </a:xfrm>
          <a:prstGeom prst="roundRect">
            <a:avLst/>
          </a:prstGeom>
          <a:solidFill>
            <a:schemeClr val="lt1">
              <a:alpha val="86000"/>
            </a:schemeClr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63400" y="764462"/>
            <a:ext cx="6437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rgbClr val="7030A0"/>
                </a:solidFill>
                <a:latin typeface="Action Jackson" panose="00000400000000000000" pitchFamily="2" charset="0"/>
              </a:rPr>
              <a:t>Cute Animal idioms</a:t>
            </a:r>
            <a:endParaRPr lang="en-US" sz="4000" b="1" cap="none" spc="0" dirty="0">
              <a:ln/>
              <a:solidFill>
                <a:srgbClr val="7030A0"/>
              </a:solidFill>
              <a:effectLst/>
              <a:latin typeface="Action Jackson" panose="000004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0" y="1472349"/>
            <a:ext cx="3039186" cy="3039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Rectangle 7"/>
          <p:cNvSpPr/>
          <p:nvPr/>
        </p:nvSpPr>
        <p:spPr>
          <a:xfrm>
            <a:off x="784669" y="1678310"/>
            <a:ext cx="7444931" cy="47705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en-US" sz="8800" b="1" u="sng" dirty="0" smtClean="0">
                <a:ln/>
                <a:solidFill>
                  <a:srgbClr val="1802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Night Owl </a:t>
            </a:r>
            <a:endParaRPr lang="th-TH" sz="48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44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นกฮูกกลางคืน</a:t>
            </a:r>
          </a:p>
          <a:p>
            <a:pPr algn="r"/>
            <a:r>
              <a:rPr lang="th-TH" sz="36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หมายถึง คนที่อยู่ดึกหรือทำงานในเวลากลางคืน</a:t>
            </a:r>
          </a:p>
          <a:p>
            <a:pPr algn="r"/>
            <a:endParaRPr lang="th-TH" sz="3600" b="1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th-TH" sz="36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ตัวอย่าง </a:t>
            </a:r>
            <a:r>
              <a:rPr lang="en-US" sz="36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My husband’s a night owl</a:t>
            </a:r>
            <a:r>
              <a:rPr lang="th-TH" sz="3600" b="1" dirty="0" smtClean="0">
                <a:ln/>
                <a:solidFill>
                  <a:srgbClr val="07A9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.</a:t>
            </a:r>
            <a:endParaRPr lang="en-US" sz="3600" b="1" dirty="0" smtClean="0">
              <a:ln/>
              <a:solidFill>
                <a:srgbClr val="07A9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  <a:p>
            <a:pPr algn="r"/>
            <a:r>
              <a:rPr lang="en-US" sz="36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(</a:t>
            </a:r>
            <a:r>
              <a:rPr lang="th-TH" sz="36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5012_tLU_huatoo0_BOLD" panose="02000000000000000000" pitchFamily="2" charset="0"/>
                <a:cs typeface="5012_tLU_huatoo0_BOLD" panose="02000000000000000000" pitchFamily="2" charset="0"/>
              </a:rPr>
              <a:t>สามีของฉันเป็นพวกทำงานกลางคืน)</a:t>
            </a:r>
          </a:p>
          <a:p>
            <a:pPr algn="r"/>
            <a:endParaRPr lang="en-US" sz="2800" b="1" cap="none" spc="0" dirty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5012_tLU_huatoo0_BOLD" panose="02000000000000000000" pitchFamily="2" charset="0"/>
              <a:cs typeface="5012_tLU_huatoo0_BOLD" panose="02000000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05" y="4273715"/>
            <a:ext cx="2651413" cy="265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2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579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5012_tLU_huatoo0_BOLD</vt:lpstr>
      <vt:lpstr>Action Jackson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WT01</dc:creator>
  <cp:lastModifiedBy>WT01</cp:lastModifiedBy>
  <cp:revision>25</cp:revision>
  <dcterms:created xsi:type="dcterms:W3CDTF">2021-08-24T13:47:06Z</dcterms:created>
  <dcterms:modified xsi:type="dcterms:W3CDTF">2021-08-24T15:12:00Z</dcterms:modified>
</cp:coreProperties>
</file>